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7.jpeg" ContentType="image/jpeg"/>
  <Override PartName="/ppt/media/image28.jpeg" ContentType="image/jpeg"/>
  <Override PartName="/ppt/media/image1.png" ContentType="image/png"/>
  <Override PartName="/ppt/media/image2.png" ContentType="image/png"/>
  <Override PartName="/ppt/media/image9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8.jpeg" ContentType="image/jpeg"/>
  <Override PartName="/ppt/media/image34.jpeg" ContentType="image/jpeg"/>
  <Override PartName="/ppt/media/image6.png" ContentType="image/png"/>
  <Override PartName="/ppt/media/image29.jpeg" ContentType="image/jpeg"/>
  <Override PartName="/ppt/media/image10.png" ContentType="image/png"/>
  <Override PartName="/ppt/media/image11.jpeg" ContentType="image/jpeg"/>
  <Override PartName="/ppt/media/image18.jpeg" ContentType="image/jpeg"/>
  <Override PartName="/ppt/media/image12.png" ContentType="image/png"/>
  <Override PartName="/ppt/media/image19.png" ContentType="image/pn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40.jpeg" ContentType="image/jpe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36.jpeg" ContentType="image/jpeg"/>
  <Override PartName="/ppt/media/image25.png" ContentType="image/png"/>
  <Override PartName="/ppt/media/image26.png" ContentType="image/png"/>
  <Override PartName="/ppt/media/image27.png" ContentType="image/png"/>
  <Override PartName="/ppt/media/image30.jpeg" ContentType="image/jpeg"/>
  <Override PartName="/ppt/media/image31.jpeg" ContentType="image/jpeg"/>
  <Override PartName="/ppt/media/image32.jpeg" ContentType="image/jpeg"/>
  <Override PartName="/ppt/media/image33.jpeg" ContentType="image/jpeg"/>
  <Override PartName="/ppt/media/image35.jpeg" ContentType="image/jpeg"/>
  <Override PartName="/ppt/media/image37.jpeg" ContentType="image/jpeg"/>
  <Override PartName="/ppt/media/image38.jpeg" ContentType="image/jpeg"/>
  <Override PartName="/ppt/media/image39.jpeg" ContentType="image/jpeg"/>
  <Override PartName="/ppt/media/image41.jpeg" ContentType="image/jpeg"/>
  <Override PartName="/ppt/media/image42.jpeg" ContentType="image/jpeg"/>
  <Override PartName="/ppt/media/image43.jpeg" ContentType="image/jpeg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2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5104800"/>
            <a:ext cx="10078920" cy="579960"/>
          </a:xfrm>
          <a:prstGeom prst="rect">
            <a:avLst/>
          </a:prstGeom>
          <a:ln>
            <a:noFill/>
          </a:ln>
        </p:spPr>
      </p:pic>
      <p:pic>
        <p:nvPicPr>
          <p:cNvPr id="1" name="" descr=""/>
          <p:cNvPicPr/>
          <p:nvPr/>
        </p:nvPicPr>
        <p:blipFill>
          <a:blip r:embed="rId3"/>
          <a:stretch/>
        </p:blipFill>
        <p:spPr>
          <a:xfrm>
            <a:off x="0" y="0"/>
            <a:ext cx="10078920" cy="32292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tr-TR" sz="4400" spc="-1" strike="noStrike">
                <a:latin typeface="Arial"/>
              </a:rPr>
              <a:t>Click to edit the title text format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Arial"/>
              </a:rPr>
              <a:t>Click to edit the outline text format</a:t>
            </a:r>
            <a:endParaRPr b="0" lang="tr-T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800" spc="-1" strike="noStrike">
                <a:latin typeface="Arial"/>
              </a:rPr>
              <a:t>Second Outline Level</a:t>
            </a:r>
            <a:endParaRPr b="0" lang="tr-T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400" spc="-1" strike="noStrike">
                <a:latin typeface="Arial"/>
              </a:rPr>
              <a:t>Third Outline Level</a:t>
            </a:r>
            <a:endParaRPr b="0" lang="tr-T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000" spc="-1" strike="noStrike">
                <a:latin typeface="Arial"/>
              </a:rPr>
              <a:t>Fourth Outline Level</a:t>
            </a:r>
            <a:endParaRPr b="0" lang="tr-T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Fifth Outline Level</a:t>
            </a:r>
            <a:endParaRPr b="0" lang="tr-T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Sixth Outline Level</a:t>
            </a:r>
            <a:endParaRPr b="0" lang="tr-T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Seventh Outline Level</a:t>
            </a:r>
            <a:endParaRPr b="0" lang="tr-T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6120" y="0"/>
            <a:ext cx="10078920" cy="32292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6120" y="5357160"/>
            <a:ext cx="10078920" cy="32292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0" y="5400360"/>
            <a:ext cx="234720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 </a:t>
            </a: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25.12.2018</a:t>
            </a:r>
            <a:endParaRPr b="0" lang="tr-TR" sz="1400" spc="-1" strike="noStrike">
              <a:latin typeface="Arial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3443400" y="5400360"/>
            <a:ext cx="319392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HIST200 – 11 – Grup 4</a:t>
            </a:r>
            <a:endParaRPr b="0" lang="tr-TR" sz="1400" spc="-1" strike="noStrike"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7659720" y="5400360"/>
            <a:ext cx="234720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4"/>
          <p:cNvSpPr/>
          <p:nvPr/>
        </p:nvSpPr>
        <p:spPr>
          <a:xfrm>
            <a:off x="9151560" y="5378760"/>
            <a:ext cx="928800" cy="2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1A8AB772-B824-4B29-ABF6-23FF1B72D5BA}" type="slidenum"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endParaRPr b="0" lang="tr-TR" sz="14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tr-TR" sz="4400" spc="-1" strike="noStrike">
                <a:latin typeface="Arial"/>
              </a:rPr>
              <a:t>Click to edit the title text format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Arial"/>
              </a:rPr>
              <a:t>Click to edit the outline text format</a:t>
            </a:r>
            <a:endParaRPr b="0" lang="tr-T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800" spc="-1" strike="noStrike">
                <a:latin typeface="Arial"/>
              </a:rPr>
              <a:t>Second Outline Level</a:t>
            </a:r>
            <a:endParaRPr b="0" lang="tr-T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400" spc="-1" strike="noStrike">
                <a:latin typeface="Arial"/>
              </a:rPr>
              <a:t>Third Outline Level</a:t>
            </a:r>
            <a:endParaRPr b="0" lang="tr-T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000" spc="-1" strike="noStrike">
                <a:latin typeface="Arial"/>
              </a:rPr>
              <a:t>Fourth Outline Level</a:t>
            </a:r>
            <a:endParaRPr b="0" lang="tr-T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Fifth Outline Level</a:t>
            </a:r>
            <a:endParaRPr b="0" lang="tr-T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Sixth Outline Level</a:t>
            </a:r>
            <a:endParaRPr b="0" lang="tr-T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Seventh Outline Level</a:t>
            </a:r>
            <a:endParaRPr b="0" lang="tr-T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Resim 39" descr=""/>
          <p:cNvPicPr/>
          <p:nvPr/>
        </p:nvPicPr>
        <p:blipFill>
          <a:blip r:embed="rId2"/>
          <a:stretch/>
        </p:blipFill>
        <p:spPr>
          <a:xfrm>
            <a:off x="6120" y="0"/>
            <a:ext cx="10078920" cy="322920"/>
          </a:xfrm>
          <a:prstGeom prst="rect">
            <a:avLst/>
          </a:prstGeom>
          <a:ln>
            <a:noFill/>
          </a:ln>
        </p:spPr>
      </p:pic>
      <p:pic>
        <p:nvPicPr>
          <p:cNvPr id="85" name="Resim 40" descr=""/>
          <p:cNvPicPr/>
          <p:nvPr/>
        </p:nvPicPr>
        <p:blipFill>
          <a:blip r:embed="rId3"/>
          <a:stretch/>
        </p:blipFill>
        <p:spPr>
          <a:xfrm>
            <a:off x="0" y="5357160"/>
            <a:ext cx="10078920" cy="322920"/>
          </a:xfrm>
          <a:prstGeom prst="rect">
            <a:avLst/>
          </a:prstGeom>
          <a:ln>
            <a:noFill/>
          </a:ln>
        </p:spPr>
      </p:pic>
      <p:sp>
        <p:nvSpPr>
          <p:cNvPr id="86" name="CustomShape 1"/>
          <p:cNvSpPr/>
          <p:nvPr/>
        </p:nvSpPr>
        <p:spPr>
          <a:xfrm>
            <a:off x="0" y="5400360"/>
            <a:ext cx="234720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 </a:t>
            </a: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25.12.2018</a:t>
            </a:r>
            <a:endParaRPr b="0" lang="tr-TR" sz="1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3443400" y="5400360"/>
            <a:ext cx="319392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HIST200 – 11 – Grup 4</a:t>
            </a:r>
            <a:endParaRPr b="0" lang="tr-TR" sz="1400" spc="-1" strike="noStrike"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7084440" y="5400000"/>
            <a:ext cx="234720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r">
              <a:lnSpc>
                <a:spcPct val="100000"/>
              </a:lnSpc>
            </a:pPr>
            <a:fld id="{64D7D6D5-0B8E-499E-9A6A-3506671A880D}" type="slidenum"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r>
              <a:rPr b="0" lang="tr-TR" sz="1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tr-TR" sz="1400" spc="-1" strike="noStrike"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tr-TR" sz="4400" spc="-1" strike="noStrike">
                <a:latin typeface="Arial"/>
              </a:rPr>
              <a:t>Click to edit the title text format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Arial"/>
              </a:rPr>
              <a:t>Click to edit the outline text format</a:t>
            </a:r>
            <a:endParaRPr b="0" lang="tr-T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800" spc="-1" strike="noStrike">
                <a:latin typeface="Arial"/>
              </a:rPr>
              <a:t>Second Outline Level</a:t>
            </a:r>
            <a:endParaRPr b="0" lang="tr-T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400" spc="-1" strike="noStrike">
                <a:latin typeface="Arial"/>
              </a:rPr>
              <a:t>Third Outline Level</a:t>
            </a:r>
            <a:endParaRPr b="0" lang="tr-T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000" spc="-1" strike="noStrike">
                <a:latin typeface="Arial"/>
              </a:rPr>
              <a:t>Fourth Outline Level</a:t>
            </a:r>
            <a:endParaRPr b="0" lang="tr-T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Fifth Outline Level</a:t>
            </a:r>
            <a:endParaRPr b="0" lang="tr-T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Sixth Outline Level</a:t>
            </a:r>
            <a:endParaRPr b="0" lang="tr-T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Seventh Outline Level</a:t>
            </a:r>
            <a:endParaRPr b="0" lang="tr-T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image" Target="../media/image29.jpe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image" Target="../media/image36.jpeg"/><Relationship Id="rId3" Type="http://schemas.openxmlformats.org/officeDocument/2006/relationships/image" Target="../media/image37.jpeg"/><Relationship Id="rId4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jpeg"/><Relationship Id="rId3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image" Target="../media/image41.jpeg"/><Relationship Id="rId3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image" Target="../media/image43.jpeg"/><Relationship Id="rId3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7920" y="648000"/>
            <a:ext cx="9070560" cy="2734920"/>
          </a:xfrm>
          <a:prstGeom prst="rect">
            <a:avLst/>
          </a:prstGeom>
          <a:solidFill>
            <a:srgbClr val="c7243a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72000" rIns="0" tIns="0" bIns="0" anchor="ctr"/>
          <a:p>
            <a:pPr>
              <a:lnSpc>
                <a:spcPct val="100000"/>
              </a:lnSpc>
            </a:pPr>
            <a:r>
              <a:rPr b="1" lang="tr-TR" sz="2800" spc="-1" strike="noStrike">
                <a:solidFill>
                  <a:srgbClr val="ffffff"/>
                </a:solidFill>
                <a:latin typeface="Times New Roman"/>
                <a:ea typeface="TimesNewRomanPS-BoldMT"/>
              </a:rPr>
              <a:t>LÜLETAŞI MADENCİLİĞİNDEN UNESCO ADAYLIĞINA: MEHMET</a:t>
            </a:r>
            <a:r>
              <a:rPr b="0" lang="tr-TR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1" lang="tr-TR" sz="2800" spc="-1" strike="noStrike">
                <a:solidFill>
                  <a:srgbClr val="ffffff"/>
                </a:solidFill>
                <a:latin typeface="Times New Roman"/>
                <a:ea typeface="TimesNewRomanPS-BoldMT"/>
              </a:rPr>
              <a:t>BAŞSAV’IN ZANAATKARLIK HİKAYESİ</a:t>
            </a:r>
            <a:endParaRPr b="0" lang="tr-TR" sz="28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504000" y="3313080"/>
            <a:ext cx="3886560" cy="12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HIST200 – 11 – Grup 4</a:t>
            </a:r>
            <a:endParaRPr b="0" lang="tr-TR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tr-TR" sz="32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432000" y="3672000"/>
            <a:ext cx="2050200" cy="13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tr-TR" sz="1800" spc="-1" strike="noStrike">
                <a:latin typeface="Times New Roman"/>
              </a:rPr>
              <a:t>Beyza Nur Adıgüzel</a:t>
            </a:r>
            <a:endParaRPr b="0" lang="tr-T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tr-TR" sz="1800" spc="-1" strike="noStrike">
                <a:latin typeface="Times New Roman"/>
              </a:rPr>
              <a:t>Enes Burak Bilgin</a:t>
            </a:r>
            <a:endParaRPr b="0" lang="tr-T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tr-TR" sz="1800" spc="-1" strike="noStrike">
                <a:latin typeface="Times New Roman"/>
              </a:rPr>
              <a:t>Ayşe Gökçe Çelik</a:t>
            </a:r>
            <a:endParaRPr b="0" lang="tr-T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tr-TR" sz="1800" spc="-1" strike="noStrike">
                <a:latin typeface="Times New Roman"/>
              </a:rPr>
              <a:t>Zeynep Gökalp</a:t>
            </a:r>
            <a:endParaRPr b="0" lang="tr-T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tr-TR" sz="1800" spc="-1" strike="noStrike">
                <a:latin typeface="Times New Roman"/>
              </a:rPr>
              <a:t>Tolga Talha Yıldız </a:t>
            </a:r>
            <a:endParaRPr b="0" lang="tr-T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693000" y="301680"/>
            <a:ext cx="8693640" cy="109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Lületaşının Süslenmesi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378000" y="1509480"/>
            <a:ext cx="8693640" cy="359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Freze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Balmumunda Bekletme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Yakma</a:t>
            </a: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</p:txBody>
      </p:sp>
      <p:pic>
        <p:nvPicPr>
          <p:cNvPr id="167" name="Picture 8" descr=""/>
          <p:cNvPicPr/>
          <p:nvPr/>
        </p:nvPicPr>
        <p:blipFill>
          <a:blip r:embed="rId1"/>
          <a:stretch/>
        </p:blipFill>
        <p:spPr>
          <a:xfrm>
            <a:off x="6912000" y="1042920"/>
            <a:ext cx="2519640" cy="3780720"/>
          </a:xfrm>
          <a:prstGeom prst="rect">
            <a:avLst/>
          </a:prstGeom>
          <a:ln>
            <a:noFill/>
          </a:ln>
        </p:spPr>
      </p:pic>
      <p:pic>
        <p:nvPicPr>
          <p:cNvPr id="168" name="Picture 10" descr=""/>
          <p:cNvPicPr/>
          <p:nvPr/>
        </p:nvPicPr>
        <p:blipFill>
          <a:blip r:embed="rId2"/>
          <a:stretch/>
        </p:blipFill>
        <p:spPr>
          <a:xfrm>
            <a:off x="720000" y="3210840"/>
            <a:ext cx="2519640" cy="2094120"/>
          </a:xfrm>
          <a:prstGeom prst="rect">
            <a:avLst/>
          </a:prstGeom>
          <a:ln>
            <a:noFill/>
          </a:ln>
        </p:spPr>
      </p:pic>
      <p:pic>
        <p:nvPicPr>
          <p:cNvPr id="169" name="Picture 11" descr=""/>
          <p:cNvPicPr/>
          <p:nvPr/>
        </p:nvPicPr>
        <p:blipFill>
          <a:blip r:embed="rId3"/>
          <a:stretch/>
        </p:blipFill>
        <p:spPr>
          <a:xfrm>
            <a:off x="3913200" y="3168000"/>
            <a:ext cx="2422440" cy="2138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693000" y="302040"/>
            <a:ext cx="8693640" cy="109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Lületaşının Kullanım Alanları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450000" y="1397520"/>
            <a:ext cx="8693640" cy="359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Pipo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Takı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Ara malzeme</a:t>
            </a: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</p:txBody>
      </p:sp>
      <p:pic>
        <p:nvPicPr>
          <p:cNvPr id="172" name="Picture 3" descr=""/>
          <p:cNvPicPr/>
          <p:nvPr/>
        </p:nvPicPr>
        <p:blipFill>
          <a:blip r:embed="rId1"/>
          <a:stretch/>
        </p:blipFill>
        <p:spPr>
          <a:xfrm>
            <a:off x="4752000" y="3096000"/>
            <a:ext cx="4097160" cy="215964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2"/>
          <a:stretch/>
        </p:blipFill>
        <p:spPr>
          <a:xfrm>
            <a:off x="720000" y="2963880"/>
            <a:ext cx="2951640" cy="2333520"/>
          </a:xfrm>
          <a:prstGeom prst="rect">
            <a:avLst/>
          </a:prstGeom>
          <a:ln>
            <a:noFill/>
          </a:ln>
        </p:spPr>
      </p:pic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4824000" y="1152000"/>
            <a:ext cx="3866400" cy="187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693000" y="301680"/>
            <a:ext cx="8693640" cy="109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Lületaşının Eskişehir İçin Önemi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693000" y="1509480"/>
            <a:ext cx="8693640" cy="359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İhracat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Turizm</a:t>
            </a: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</p:txBody>
      </p:sp>
      <p:pic>
        <p:nvPicPr>
          <p:cNvPr id="177" name="Picture 3" descr=""/>
          <p:cNvPicPr/>
          <p:nvPr/>
        </p:nvPicPr>
        <p:blipFill>
          <a:blip r:embed="rId1"/>
          <a:stretch/>
        </p:blipFill>
        <p:spPr>
          <a:xfrm>
            <a:off x="1008000" y="2721960"/>
            <a:ext cx="3815640" cy="2384640"/>
          </a:xfrm>
          <a:prstGeom prst="rect">
            <a:avLst/>
          </a:prstGeom>
          <a:ln>
            <a:noFill/>
          </a:ln>
        </p:spPr>
      </p:pic>
      <p:pic>
        <p:nvPicPr>
          <p:cNvPr id="178" name="Picture 4" descr=""/>
          <p:cNvPicPr/>
          <p:nvPr/>
        </p:nvPicPr>
        <p:blipFill>
          <a:blip r:embed="rId2"/>
          <a:stretch/>
        </p:blipFill>
        <p:spPr>
          <a:xfrm>
            <a:off x="5760000" y="1288800"/>
            <a:ext cx="2867040" cy="3817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Microsoft YaHei"/>
              </a:rPr>
              <a:t>Mehmet Başsav’ın Hikayesi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504360" y="1440000"/>
            <a:ext cx="8927280" cy="374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1944 yılında Eskişehir’de doğdu.</a:t>
            </a:r>
            <a:endParaRPr b="0" lang="tr-TR" sz="2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Lületaşı zanaatine 1962 senesinde başladı.</a:t>
            </a:r>
            <a:endParaRPr b="0" lang="tr-TR" sz="2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Bundan önce lületaşı madenlerinde ve demircilerde çalışan Başsav, bu mesleklerden de ileride zanaatinde kullanabileceği yetiler edindi.</a:t>
            </a:r>
            <a:endParaRPr b="0" lang="tr-TR" sz="2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Hüseyin Yanık’ın yanında çırak olan Başsav, bu süre.içinde, usta-çırak ilişkisinin önemini fark etti.</a:t>
            </a:r>
            <a:endParaRPr b="0" lang="tr-TR" sz="2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Önceleri pipo yapımı ile uğraştı.</a:t>
            </a:r>
            <a:endParaRPr b="0" lang="tr-TR" sz="2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Ardından portre sanatçıları Artist İsmail ve Gültek Çağlar ile tanışarak portre yapımına başladı.</a:t>
            </a:r>
            <a:endParaRPr b="0" lang="tr-T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Resim 212" descr=""/>
          <p:cNvPicPr/>
          <p:nvPr/>
        </p:nvPicPr>
        <p:blipFill>
          <a:blip r:embed="rId1"/>
          <a:srcRect l="15863" t="17614" r="3483" b="8390"/>
          <a:stretch/>
        </p:blipFill>
        <p:spPr>
          <a:xfrm>
            <a:off x="504000" y="936720"/>
            <a:ext cx="4390920" cy="3022920"/>
          </a:xfrm>
          <a:prstGeom prst="rect">
            <a:avLst/>
          </a:prstGeom>
          <a:ln>
            <a:noFill/>
          </a:ln>
        </p:spPr>
      </p:pic>
      <p:sp>
        <p:nvSpPr>
          <p:cNvPr id="182" name="CustomShape 1"/>
          <p:cNvSpPr/>
          <p:nvPr/>
        </p:nvSpPr>
        <p:spPr>
          <a:xfrm>
            <a:off x="5289840" y="892080"/>
            <a:ext cx="4169160" cy="30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97000"/>
          </a:bodyPr>
          <a:p>
            <a:pPr marL="228600" indent="-2278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1944 yılında Eskişehir’de doğdu.</a:t>
            </a:r>
            <a:endParaRPr b="0" lang="tr-TR" sz="3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Lületaşı zanaatine 1962 senesinde başladı. </a:t>
            </a:r>
            <a:endParaRPr b="0" lang="tr-TR" sz="3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Şu an 56 yıldır lületaşı işlemekte.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Resim 214" descr=""/>
          <p:cNvPicPr/>
          <p:nvPr/>
        </p:nvPicPr>
        <p:blipFill>
          <a:blip r:embed="rId1"/>
          <a:stretch/>
        </p:blipFill>
        <p:spPr>
          <a:xfrm>
            <a:off x="356760" y="481320"/>
            <a:ext cx="4161240" cy="4602960"/>
          </a:xfrm>
          <a:prstGeom prst="rect">
            <a:avLst/>
          </a:prstGeom>
          <a:ln>
            <a:noFill/>
          </a:ln>
        </p:spPr>
      </p:pic>
      <p:sp>
        <p:nvSpPr>
          <p:cNvPr id="184" name="CustomShape 1"/>
          <p:cNvSpPr/>
          <p:nvPr/>
        </p:nvSpPr>
        <p:spPr>
          <a:xfrm>
            <a:off x="5185440" y="694800"/>
            <a:ext cx="4389120" cy="39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Mehmet Başsav lületaşı Derneğine 56. sırada kaydoldu.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Resim 216" descr=""/>
          <p:cNvPicPr/>
          <p:nvPr/>
        </p:nvPicPr>
        <p:blipFill>
          <a:blip r:embed="rId1"/>
          <a:stretch/>
        </p:blipFill>
        <p:spPr>
          <a:xfrm>
            <a:off x="238320" y="451800"/>
            <a:ext cx="4467960" cy="4803840"/>
          </a:xfrm>
          <a:prstGeom prst="rect">
            <a:avLst/>
          </a:prstGeom>
          <a:ln>
            <a:noFill/>
          </a:ln>
        </p:spPr>
      </p:pic>
      <p:sp>
        <p:nvSpPr>
          <p:cNvPr id="186" name="CustomShape 1"/>
          <p:cNvSpPr/>
          <p:nvPr/>
        </p:nvSpPr>
        <p:spPr>
          <a:xfrm>
            <a:off x="5216040" y="565920"/>
            <a:ext cx="4215600" cy="404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Lületaşı işlemeciliğine katkıda bulundu ve lületaşının hem portre şeklinde işlenmiş haliyle hem de hammadde halinde ihraç edilmesini sağladı.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8" name="Resim 218" descr=""/>
          <p:cNvPicPr/>
          <p:nvPr/>
        </p:nvPicPr>
        <p:blipFill>
          <a:blip r:embed="rId1"/>
          <a:stretch/>
        </p:blipFill>
        <p:spPr>
          <a:xfrm rot="5382600">
            <a:off x="-89640" y="772200"/>
            <a:ext cx="4804560" cy="4141440"/>
          </a:xfrm>
          <a:prstGeom prst="rect">
            <a:avLst/>
          </a:prstGeom>
          <a:ln>
            <a:noFill/>
          </a:ln>
        </p:spPr>
      </p:pic>
      <p:sp>
        <p:nvSpPr>
          <p:cNvPr id="189" name="CustomShape 2"/>
          <p:cNvSpPr/>
          <p:nvPr/>
        </p:nvSpPr>
        <p:spPr>
          <a:xfrm>
            <a:off x="4676040" y="752400"/>
            <a:ext cx="4898520" cy="386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Kendisine, «Kendinizi sanatkar mı yoksa zanaatkar mı olarak görüyorsunuz?» diye sorduk. </a:t>
            </a:r>
            <a:r>
              <a:rPr b="0" lang="tr-TR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tr-T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04000" y="56592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1" name="Resim 220" descr=""/>
          <p:cNvPicPr/>
          <p:nvPr/>
        </p:nvPicPr>
        <p:blipFill>
          <a:blip r:embed="rId1"/>
          <a:stretch/>
        </p:blipFill>
        <p:spPr>
          <a:xfrm rot="16204800">
            <a:off x="174240" y="369720"/>
            <a:ext cx="5037480" cy="4993560"/>
          </a:xfrm>
          <a:prstGeom prst="rect">
            <a:avLst/>
          </a:prstGeom>
          <a:ln>
            <a:noFill/>
          </a:ln>
        </p:spPr>
      </p:pic>
      <p:sp>
        <p:nvSpPr>
          <p:cNvPr id="192" name="CustomShape 2"/>
          <p:cNvSpPr/>
          <p:nvPr/>
        </p:nvSpPr>
        <p:spPr>
          <a:xfrm>
            <a:off x="5522400" y="565920"/>
            <a:ext cx="4341240" cy="468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Mehmet Başsav hala Odunpazarı’ndaki el sanatları merkezinde portrelerinin orijinallerini saklamakta ve sergilemekte.</a:t>
            </a:r>
            <a:endParaRPr b="0" lang="tr-TR" sz="32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Ayrıca birkaç çırağa da ustalık yaparak bu zanaatın ayakta kalması için hala uğraşıyor.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Microsoft YaHei"/>
              </a:rPr>
              <a:t>Başsav ve Lületaşı Portreleri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432000" y="1518120"/>
            <a:ext cx="6335640" cy="16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26 yaşındayken, o dönemin lületaşı portre ustalarının onu teşvik etmesiyle başladı.</a:t>
            </a:r>
            <a:endParaRPr b="0" lang="tr-TR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Ustası Hüseyin Yanık, Artist İsmail ile devam etti.</a:t>
            </a:r>
            <a:endParaRPr b="0" lang="tr-TR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Farklı devletlere ait figürler ile başladı (Bush, Churchill, Cleopatra, Mozart, Einstein…)</a:t>
            </a:r>
            <a:endParaRPr b="0" lang="tr-T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tr-TR" sz="1800" spc="-1" strike="noStrike">
              <a:latin typeface="Arial"/>
            </a:endParaRPr>
          </a:p>
        </p:txBody>
      </p:sp>
      <p:pic>
        <p:nvPicPr>
          <p:cNvPr id="195" name="Resim 223" descr=""/>
          <p:cNvPicPr/>
          <p:nvPr/>
        </p:nvPicPr>
        <p:blipFill>
          <a:blip r:embed="rId1"/>
          <a:stretch/>
        </p:blipFill>
        <p:spPr>
          <a:xfrm>
            <a:off x="1242720" y="2952360"/>
            <a:ext cx="1780920" cy="2375280"/>
          </a:xfrm>
          <a:prstGeom prst="rect">
            <a:avLst/>
          </a:prstGeom>
          <a:ln>
            <a:noFill/>
          </a:ln>
        </p:spPr>
      </p:pic>
      <p:pic>
        <p:nvPicPr>
          <p:cNvPr id="196" name="Resim 224" descr=""/>
          <p:cNvPicPr/>
          <p:nvPr/>
        </p:nvPicPr>
        <p:blipFill>
          <a:blip r:embed="rId2"/>
          <a:stretch/>
        </p:blipFill>
        <p:spPr>
          <a:xfrm>
            <a:off x="6912000" y="1512000"/>
            <a:ext cx="2775960" cy="3702240"/>
          </a:xfrm>
          <a:prstGeom prst="rect">
            <a:avLst/>
          </a:prstGeom>
          <a:ln>
            <a:noFill/>
          </a:ln>
        </p:spPr>
      </p:pic>
      <p:pic>
        <p:nvPicPr>
          <p:cNvPr id="197" name="" descr=""/>
          <p:cNvPicPr/>
          <p:nvPr/>
        </p:nvPicPr>
        <p:blipFill>
          <a:blip r:embed="rId3"/>
          <a:stretch/>
        </p:blipFill>
        <p:spPr>
          <a:xfrm>
            <a:off x="3532320" y="2952000"/>
            <a:ext cx="3091320" cy="2318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 Nedir?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504000" y="1656000"/>
            <a:ext cx="9070560" cy="29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Beyaz, açık sarı sepiyolit bir maden türü</a:t>
            </a:r>
            <a:endParaRPr b="0" lang="tr-TR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Deniz köpüğü</a:t>
            </a:r>
            <a:endParaRPr b="0" lang="tr-TR" sz="3200" spc="-1" strike="noStrike"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360000" y="3024000"/>
            <a:ext cx="2311920" cy="1942920"/>
          </a:xfrm>
          <a:prstGeom prst="rect">
            <a:avLst/>
          </a:prstGeom>
          <a:ln>
            <a:noFill/>
          </a:ln>
        </p:spPr>
      </p:pic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3531960" y="3024000"/>
            <a:ext cx="2226960" cy="1942920"/>
          </a:xfrm>
          <a:prstGeom prst="rect">
            <a:avLst/>
          </a:prstGeom>
          <a:ln>
            <a:noFill/>
          </a:ln>
        </p:spPr>
      </p:pic>
      <p:pic>
        <p:nvPicPr>
          <p:cNvPr id="134" name="" descr=""/>
          <p:cNvPicPr/>
          <p:nvPr/>
        </p:nvPicPr>
        <p:blipFill>
          <a:blip r:embed="rId3"/>
          <a:stretch/>
        </p:blipFill>
        <p:spPr>
          <a:xfrm>
            <a:off x="6768000" y="3015360"/>
            <a:ext cx="2446920" cy="1974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2"/>
          <p:cNvSpPr/>
          <p:nvPr/>
        </p:nvSpPr>
        <p:spPr>
          <a:xfrm>
            <a:off x="216360" y="509760"/>
            <a:ext cx="5903280" cy="316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Türkiye’ye ait figürlerle daha sonra çalışmaya başladı.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Osmanlı padişahları koleksiyonu, kadın kahramanlar koleksiyonu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Destekçiler</a:t>
            </a:r>
            <a:endParaRPr b="0" lang="tr-TR" sz="3200" spc="-1" strike="noStrike">
              <a:latin typeface="Arial"/>
            </a:endParaRPr>
          </a:p>
        </p:txBody>
      </p:sp>
      <p:pic>
        <p:nvPicPr>
          <p:cNvPr id="200" name="Resim 227" descr=""/>
          <p:cNvPicPr/>
          <p:nvPr/>
        </p:nvPicPr>
        <p:blipFill>
          <a:blip r:embed="rId1"/>
          <a:stretch/>
        </p:blipFill>
        <p:spPr>
          <a:xfrm>
            <a:off x="6120000" y="432000"/>
            <a:ext cx="3616920" cy="4823640"/>
          </a:xfrm>
          <a:prstGeom prst="rect">
            <a:avLst/>
          </a:prstGeom>
          <a:ln>
            <a:noFill/>
          </a:ln>
        </p:spPr>
      </p:pic>
      <p:pic>
        <p:nvPicPr>
          <p:cNvPr id="201" name="Resim 1" descr=""/>
          <p:cNvPicPr/>
          <p:nvPr/>
        </p:nvPicPr>
        <p:blipFill>
          <a:blip r:embed="rId2"/>
          <a:srcRect l="15562" t="0" r="0" b="16838"/>
          <a:stretch/>
        </p:blipFill>
        <p:spPr>
          <a:xfrm rot="16812000">
            <a:off x="3029040" y="2198880"/>
            <a:ext cx="2269080" cy="341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Başsav’ın Lületaşı İşçiliğine Katkısı: Müze</a:t>
            </a:r>
            <a:endParaRPr b="0" lang="tr-TR" sz="4400" spc="-1" strike="noStrike">
              <a:latin typeface="Arial"/>
            </a:endParaRPr>
          </a:p>
        </p:txBody>
      </p:sp>
      <p:pic>
        <p:nvPicPr>
          <p:cNvPr id="203" name="Resim 1" descr=""/>
          <p:cNvPicPr/>
          <p:nvPr/>
        </p:nvPicPr>
        <p:blipFill>
          <a:blip r:embed="rId1"/>
          <a:stretch/>
        </p:blipFill>
        <p:spPr>
          <a:xfrm rot="189600">
            <a:off x="4772160" y="1507680"/>
            <a:ext cx="4644000" cy="3483000"/>
          </a:xfrm>
          <a:prstGeom prst="rect">
            <a:avLst/>
          </a:prstGeom>
          <a:ln>
            <a:noFill/>
          </a:ln>
        </p:spPr>
      </p:pic>
      <p:pic>
        <p:nvPicPr>
          <p:cNvPr id="204" name="Resim 2" descr=""/>
          <p:cNvPicPr/>
          <p:nvPr/>
        </p:nvPicPr>
        <p:blipFill>
          <a:blip r:embed="rId2"/>
          <a:stretch/>
        </p:blipFill>
        <p:spPr>
          <a:xfrm rot="21294600">
            <a:off x="1504080" y="1616760"/>
            <a:ext cx="2526840" cy="3369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Ödülleri ve Başarıları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288000" y="4176000"/>
            <a:ext cx="5358600" cy="29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UNESCO’nun «Yaşayan İnsan Hazineleri»</a:t>
            </a:r>
            <a:endParaRPr b="0" lang="tr-TR" sz="3200" spc="-1" strike="noStrike">
              <a:latin typeface="Times New Roman"/>
            </a:endParaRPr>
          </a:p>
        </p:txBody>
      </p:sp>
      <p:pic>
        <p:nvPicPr>
          <p:cNvPr id="207" name="Resim 2" descr=""/>
          <p:cNvPicPr/>
          <p:nvPr/>
        </p:nvPicPr>
        <p:blipFill>
          <a:blip r:embed="rId1"/>
          <a:srcRect l="11281" t="11106" r="3155" b="7815"/>
          <a:stretch/>
        </p:blipFill>
        <p:spPr>
          <a:xfrm>
            <a:off x="648000" y="1375920"/>
            <a:ext cx="3948120" cy="2807280"/>
          </a:xfrm>
          <a:prstGeom prst="rect">
            <a:avLst/>
          </a:prstGeom>
          <a:ln>
            <a:noFill/>
          </a:ln>
        </p:spPr>
      </p:pic>
      <p:pic>
        <p:nvPicPr>
          <p:cNvPr id="208" name="Resim 3" descr=""/>
          <p:cNvPicPr/>
          <p:nvPr/>
        </p:nvPicPr>
        <p:blipFill>
          <a:blip r:embed="rId2"/>
          <a:srcRect l="0" t="6570" r="0" b="4897"/>
          <a:stretch/>
        </p:blipFill>
        <p:spPr>
          <a:xfrm rot="16200000">
            <a:off x="5748480" y="1068120"/>
            <a:ext cx="4175280" cy="3767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2232720" y="2448000"/>
            <a:ext cx="5615280" cy="172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</a:rPr>
              <a:t>Bizi dinlediğiniz için teşekkürler.</a:t>
            </a:r>
            <a:endParaRPr b="0" lang="tr-TR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</a:rPr>
              <a:t>Sorularınızı şimdi alabiliriz.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Lületaşının Tarihi – İlk Çağ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656000"/>
            <a:ext cx="9070560" cy="29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7" name="" descr=""/>
          <p:cNvPicPr/>
          <p:nvPr/>
        </p:nvPicPr>
        <p:blipFill>
          <a:blip r:embed="rId1"/>
          <a:srcRect l="0" t="46706" r="0" b="35534"/>
          <a:stretch/>
        </p:blipFill>
        <p:spPr>
          <a:xfrm>
            <a:off x="0" y="4176000"/>
            <a:ext cx="10080360" cy="1223640"/>
          </a:xfrm>
          <a:prstGeom prst="rect">
            <a:avLst/>
          </a:prstGeom>
          <a:ln>
            <a:noFill/>
          </a:ln>
        </p:spPr>
      </p:pic>
      <p:pic>
        <p:nvPicPr>
          <p:cNvPr id="138" name="" descr=""/>
          <p:cNvPicPr/>
          <p:nvPr/>
        </p:nvPicPr>
        <p:blipFill>
          <a:blip r:embed="rId2"/>
          <a:srcRect l="39208" t="34159" r="16852" b="18809"/>
          <a:stretch/>
        </p:blipFill>
        <p:spPr>
          <a:xfrm rot="16204800">
            <a:off x="6483960" y="1079640"/>
            <a:ext cx="2370600" cy="338436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432000" y="1661760"/>
            <a:ext cx="5039640" cy="22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Mühür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Mezarlar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Nadir bir taş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504000" y="1656000"/>
            <a:ext cx="7055640" cy="29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Tıbbi kullanım</a:t>
            </a:r>
            <a:endParaRPr b="0" lang="tr-TR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Takı malzemesi</a:t>
            </a:r>
            <a:endParaRPr b="0" lang="tr-TR" sz="32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rcRect l="0" t="46706" r="29294" b="35534"/>
          <a:stretch/>
        </p:blipFill>
        <p:spPr>
          <a:xfrm>
            <a:off x="0" y="4104000"/>
            <a:ext cx="9431640" cy="122256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5472000" y="1440000"/>
            <a:ext cx="4240800" cy="2375640"/>
          </a:xfrm>
          <a:prstGeom prst="rect">
            <a:avLst/>
          </a:prstGeom>
          <a:ln>
            <a:noFill/>
          </a:ln>
        </p:spPr>
      </p:pic>
      <p:sp>
        <p:nvSpPr>
          <p:cNvPr id="144" name="CustomShape 3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Lületaşının Tarihi – Orta Çağ</a:t>
            </a:r>
            <a:endParaRPr b="0" lang="tr-T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2"/>
          <p:cNvSpPr/>
          <p:nvPr/>
        </p:nvSpPr>
        <p:spPr>
          <a:xfrm>
            <a:off x="504000" y="1639800"/>
            <a:ext cx="9070560" cy="29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Tütün’ün yaygınlaşması</a:t>
            </a:r>
            <a:endParaRPr b="0" lang="tr-TR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Pipo</a:t>
            </a:r>
            <a:endParaRPr b="0" lang="tr-TR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Lületaşının Ünlenmesi</a:t>
            </a:r>
            <a:endParaRPr b="0" lang="tr-TR" sz="32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rcRect l="0" t="41627" r="7456" b="41881"/>
          <a:stretch/>
        </p:blipFill>
        <p:spPr>
          <a:xfrm>
            <a:off x="0" y="4104000"/>
            <a:ext cx="10080360" cy="122328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2"/>
          <a:srcRect l="11951" t="21271" r="10165" b="25398"/>
          <a:stretch/>
        </p:blipFill>
        <p:spPr>
          <a:xfrm>
            <a:off x="6696000" y="1455840"/>
            <a:ext cx="2663640" cy="2431800"/>
          </a:xfrm>
          <a:prstGeom prst="rect">
            <a:avLst/>
          </a:prstGeom>
          <a:ln>
            <a:noFill/>
          </a:ln>
        </p:spPr>
      </p:pic>
      <p:sp>
        <p:nvSpPr>
          <p:cNvPr id="149" name="CustomShape 3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Lületaşının Tarihi – Yeni Çağ</a:t>
            </a:r>
            <a:endParaRPr b="0" lang="tr-T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" descr=""/>
          <p:cNvPicPr/>
          <p:nvPr/>
        </p:nvPicPr>
        <p:blipFill>
          <a:blip r:embed="rId1"/>
          <a:srcRect l="8969" t="42896" r="39668" b="36802"/>
          <a:stretch/>
        </p:blipFill>
        <p:spPr>
          <a:xfrm>
            <a:off x="0" y="3744000"/>
            <a:ext cx="10080360" cy="1583640"/>
          </a:xfrm>
          <a:prstGeom prst="rect">
            <a:avLst/>
          </a:prstGeom>
          <a:ln>
            <a:noFill/>
          </a:ln>
        </p:spPr>
      </p:pic>
      <p:sp>
        <p:nvSpPr>
          <p:cNvPr id="151" name="CustomShape 1"/>
          <p:cNvSpPr/>
          <p:nvPr/>
        </p:nvSpPr>
        <p:spPr>
          <a:xfrm>
            <a:off x="432000" y="1656000"/>
            <a:ext cx="9863640" cy="23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Lületaşı ihracatı durdu.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Önemli gazetelerde lületaşından ve taşın öneminden bahsedildi.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Cumhuriyet döneminde lületaşı pazarı yeniden canlandı</a:t>
            </a:r>
            <a:endParaRPr b="0" lang="tr-TR" sz="3200" spc="-1" strike="noStrike"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Lületaşının Tarihi – Savaş Sonrası</a:t>
            </a:r>
            <a:endParaRPr b="0" lang="tr-T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4" name="" descr=""/>
          <p:cNvPicPr/>
          <p:nvPr/>
        </p:nvPicPr>
        <p:blipFill>
          <a:blip r:embed="rId1"/>
          <a:srcRect l="61634" t="42896" r="0" b="36802"/>
          <a:stretch/>
        </p:blipFill>
        <p:spPr>
          <a:xfrm>
            <a:off x="0" y="3960000"/>
            <a:ext cx="10080360" cy="1367640"/>
          </a:xfrm>
          <a:prstGeom prst="rect">
            <a:avLst/>
          </a:prstGeom>
          <a:ln>
            <a:noFill/>
          </a:ln>
        </p:spPr>
      </p:pic>
      <p:sp>
        <p:nvSpPr>
          <p:cNvPr id="155" name="CustomShape 2"/>
          <p:cNvSpPr/>
          <p:nvPr/>
        </p:nvSpPr>
        <p:spPr>
          <a:xfrm>
            <a:off x="504000" y="56556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7243a"/>
                </a:solidFill>
                <a:latin typeface="Times New Roman"/>
                <a:ea typeface="DejaVu Sans"/>
              </a:rPr>
              <a:t>Lületaşının Tarihi – Yakın Çağ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432000" y="1440000"/>
            <a:ext cx="9215640" cy="189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Lületaşı ihracatı canlandı.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Lületaşının Türkiye’de kalması ve işlenmesi için ihracat yasağı getirildi.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Times New Roman"/>
              </a:rPr>
              <a:t>Lületaşının tanıtılması</a:t>
            </a:r>
            <a:endParaRPr b="0" lang="tr-T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792000" y="360000"/>
            <a:ext cx="8782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Lületaşının Çıkarılması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471960" y="1569600"/>
            <a:ext cx="8408520" cy="296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56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Symbol"/>
              <a:buChar char="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Çıkrık Yöntemi</a:t>
            </a:r>
            <a:endParaRPr b="0" lang="tr-TR" sz="32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Symbol"/>
              <a:buChar char="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Skip Yöntemi</a:t>
            </a: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tr-TR" sz="3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b="0" lang="tr-TR" sz="3200" spc="-1" strike="noStrike">
              <a:latin typeface="Arial"/>
            </a:endParaRPr>
          </a:p>
        </p:txBody>
      </p:sp>
      <p:pic>
        <p:nvPicPr>
          <p:cNvPr id="159" name="Picture 5" descr=""/>
          <p:cNvPicPr/>
          <p:nvPr/>
        </p:nvPicPr>
        <p:blipFill>
          <a:blip r:embed="rId1"/>
          <a:stretch/>
        </p:blipFill>
        <p:spPr>
          <a:xfrm>
            <a:off x="936000" y="2664000"/>
            <a:ext cx="3239640" cy="2314080"/>
          </a:xfrm>
          <a:prstGeom prst="rect">
            <a:avLst/>
          </a:prstGeom>
          <a:ln>
            <a:noFill/>
          </a:ln>
        </p:spPr>
      </p:pic>
      <p:pic>
        <p:nvPicPr>
          <p:cNvPr id="160" name="Picture 6" descr=""/>
          <p:cNvPicPr/>
          <p:nvPr/>
        </p:nvPicPr>
        <p:blipFill>
          <a:blip r:embed="rId2"/>
          <a:stretch/>
        </p:blipFill>
        <p:spPr>
          <a:xfrm>
            <a:off x="5904000" y="2664000"/>
            <a:ext cx="3071160" cy="230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693000" y="302040"/>
            <a:ext cx="8693640" cy="109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tr-TR" sz="4400" spc="-1" strike="noStrike">
                <a:solidFill>
                  <a:srgbClr val="ce181e"/>
                </a:solidFill>
                <a:latin typeface="Times New Roman"/>
                <a:ea typeface="DejaVu Sans"/>
              </a:rPr>
              <a:t>Lületaşının İşlenmesi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04000" y="1509840"/>
            <a:ext cx="8693640" cy="359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Çırpma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Saykal</a:t>
            </a:r>
            <a:endParaRPr b="0" lang="tr-TR" sz="3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tr-TR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Parlatma</a:t>
            </a: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tr-TR" sz="3200" spc="-1" strike="noStrike">
              <a:latin typeface="Arial"/>
            </a:endParaRPr>
          </a:p>
        </p:txBody>
      </p:sp>
      <p:pic>
        <p:nvPicPr>
          <p:cNvPr id="163" name="Content Placeholder 6" descr=""/>
          <p:cNvPicPr/>
          <p:nvPr/>
        </p:nvPicPr>
        <p:blipFill>
          <a:blip r:embed="rId1"/>
          <a:stretch/>
        </p:blipFill>
        <p:spPr>
          <a:xfrm>
            <a:off x="5040000" y="3433680"/>
            <a:ext cx="3627000" cy="1673280"/>
          </a:xfrm>
          <a:prstGeom prst="rect">
            <a:avLst/>
          </a:prstGeom>
          <a:ln>
            <a:noFill/>
          </a:ln>
        </p:spPr>
      </p:pic>
      <p:pic>
        <p:nvPicPr>
          <p:cNvPr id="164" name="Picture 11" descr=""/>
          <p:cNvPicPr/>
          <p:nvPr/>
        </p:nvPicPr>
        <p:blipFill>
          <a:blip r:embed="rId2"/>
          <a:stretch/>
        </p:blipFill>
        <p:spPr>
          <a:xfrm>
            <a:off x="5256000" y="1213560"/>
            <a:ext cx="3167640" cy="2026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Application>LibreOffice/6.1.2.1$Windows_X86_64 LibreOffice_project/65905a128db06ba48db947242809d14d3f9a93fe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2018-12-24T16:34:17Z</dcterms:created>
  <dc:creator/>
  <dc:description/>
  <dc:language>tr-TR</dc:language>
  <cp:lastModifiedBy/>
  <dcterms:modified xsi:type="dcterms:W3CDTF">2018-12-25T08:18:11Z</dcterms:modified>
  <cp:revision>30</cp:revision>
  <dc:subject/>
  <dc:title>Classy Red</dc:title>
</cp:coreProperties>
</file>